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0" r:id="rId4"/>
    <p:sldId id="257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D8"/>
    <a:srgbClr val="8EFA00"/>
    <a:srgbClr val="00FA00"/>
    <a:srgbClr val="008F00"/>
    <a:srgbClr val="009051"/>
    <a:srgbClr val="76D6FF"/>
    <a:srgbClr val="0096FF"/>
    <a:srgbClr val="0432FF"/>
    <a:srgbClr val="FF40FF"/>
    <a:srgbClr val="FF2F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296"/>
  </p:normalViewPr>
  <p:slideViewPr>
    <p:cSldViewPr snapToGrid="0" snapToObjects="1">
      <p:cViewPr>
        <p:scale>
          <a:sx n="122" d="100"/>
          <a:sy n="122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59771-E801-4548-8526-E0C3F34D2E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31B2548-F9DB-E843-83CE-FE16F5BF83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E1251-91A6-934A-89BE-8F84BD07B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96A873-CE76-8144-9CD1-7F6BC82AC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845598-1A5A-FB41-95D2-5C9FB32CC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313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E8EE9-1440-0A48-BFA8-14B105FF4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E4D8E8-91B7-4F4F-A473-6F4DE7BB02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A20FE2-7F8F-AA49-AB63-A07E5D60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5C0526-BF28-2D4B-B406-CB7DABBE5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9BDBB6-CC26-0845-A082-0FFC32746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580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A38407-F3FB-D843-93BE-1746898BA8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8283B3-1204-DA4E-A8C1-845C22105B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A90AF-8DC8-D840-9D7A-4D0A7522C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8C5D1D-D892-654C-BB92-79874B3AB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0C1955-C8EC-2A4F-8751-3FB6E39D8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8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F2F88-1CEA-714B-81E7-6E38B9C81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A37A13-AC47-7241-8F76-58F0357C4D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91CAA-C9CB-6342-AA0A-80D1270A7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61208C-FAF9-3249-8F78-3AAB6A3E97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92393-7C87-1146-8AB4-00A8B8A51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57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8ADA9-621D-EC4C-96A4-575CA2C4F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B19FA6-1405-C943-9A7D-639489D05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9AAC35-BA14-7646-A002-708C0E930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0C26F3-2AD0-1A46-95BA-9AC562B99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ED4853-D91F-C144-9450-4BBA84174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83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83106C-A9CE-4743-90F6-706247E97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D640D2-7594-C14B-83A1-5FBAF1C4C1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2199A3-6916-5D48-B667-B5D9F4BF8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A16508-66E4-ED48-A90B-143ACB918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3361FF-1D50-AD48-9A5A-BD6E22EF7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164137-83BA-A349-9CE1-DA78475DC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083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5CCFD-67D6-104F-B278-60B8363D39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2B2170-4255-924F-B298-2929C79465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99369-8E6A-5141-8689-B1C278E27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3AC9B6-13CB-DA40-9BB1-3D92F3AE4C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F610AA5-E52E-7D45-BEAA-045115F351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2C5F78-CC87-374B-B82E-93B251B00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D3089B-2789-E248-9F7B-E31943456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6382EB-59AC-2D47-961B-2C59518DD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658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62439-E6BC-954E-A604-5E6019A78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90DDB87-C66F-C545-8C6E-A9AAC2FE9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1BCDE9-D5CE-9246-8E7E-8FA565EB5C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38C159-93A9-134C-A638-A65C3E2F4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635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9017A9-138D-7340-8E32-D46581AE4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052571-713D-CA46-B7F9-B572B4871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D6916-83B1-2244-8485-E9D71826C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217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5C9E3-08B0-F848-9431-D51CF29A5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1388EF-7C3A-F247-8956-83A0CA1C32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75021C-C311-5E45-B8B0-7D989E193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C7CE0C-0561-5C4F-AFD6-DB46963E3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351780-15E3-F848-8612-8EEC44CDC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A892-62E3-EE45-9E5F-CEA0CE323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402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620B4D-1C03-ED45-890D-8321D3D38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DEB9F9-C3F5-A44D-94D2-326E6A10BA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BFD0A-E680-0447-B445-1AFE82ACE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12D45F-DED9-2C46-8718-084441CC7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E154F8-585F-DF4C-9523-46C3B9A4A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4627C5-22FE-7F4B-867D-B7F3C0D0F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265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CE79A3-EE71-574C-8DA6-3FDF0333F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ABB8A5-FE15-E740-BB68-DF41FB121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9BB518-8974-0345-846A-74EC728E9E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F8F0C2-9B76-BB4A-9B15-EDF9C39AE61C}" type="datetimeFigureOut">
              <a:rPr lang="en-US" smtClean="0"/>
              <a:t>6/11/20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9BBB7-52D5-D94A-8011-AB5E60FF8D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2C363-8AB5-3844-886A-CD457E8E3D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939B8-D3D4-CF4E-B5FA-040E5538F1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813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145D1F52-E86B-824A-8B92-7343F30B6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165"/>
          <a:stretch/>
        </p:blipFill>
        <p:spPr>
          <a:xfrm>
            <a:off x="7573" y="3331365"/>
            <a:ext cx="12192000" cy="2864224"/>
          </a:xfrm>
          <a:prstGeom prst="rect">
            <a:avLst/>
          </a:prstGeom>
        </p:spPr>
      </p:pic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4476708-53FF-D840-ABDE-ED5BAF3A24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2007"/>
          <a:stretch/>
        </p:blipFill>
        <p:spPr>
          <a:xfrm>
            <a:off x="0" y="244193"/>
            <a:ext cx="12192000" cy="30659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B3D7A60-3241-EA4F-9F6E-A96128465B8B}"/>
              </a:ext>
            </a:extLst>
          </p:cNvPr>
          <p:cNvSpPr txBox="1"/>
          <p:nvPr/>
        </p:nvSpPr>
        <p:spPr>
          <a:xfrm>
            <a:off x="8610500" y="4064000"/>
            <a:ext cx="257506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000" dirty="0">
              <a:solidFill>
                <a:srgbClr val="002060"/>
              </a:solidFill>
              <a:latin typeface="+mj-lt"/>
            </a:endParaRP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AM: Envelope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FM: LFO - sine (vibrato)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Key: Key1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VCO: Square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EF0153-A93C-1940-957E-CF1D38BC2C2E}"/>
              </a:ext>
            </a:extLst>
          </p:cNvPr>
          <p:cNvSpPr txBox="1"/>
          <p:nvPr/>
        </p:nvSpPr>
        <p:spPr>
          <a:xfrm>
            <a:off x="1524000" y="6216833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002060"/>
                </a:solidFill>
              </a:rPr>
              <a:t>This combination varies the frequency of the notes periodically.</a:t>
            </a:r>
          </a:p>
          <a:p>
            <a:endParaRPr lang="en-US" sz="2700" dirty="0">
              <a:solidFill>
                <a:srgbClr val="002060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639CBCF-8742-5843-A577-71C838FEA645}"/>
              </a:ext>
            </a:extLst>
          </p:cNvPr>
          <p:cNvCxnSpPr>
            <a:cxnSpLocks/>
          </p:cNvCxnSpPr>
          <p:nvPr/>
        </p:nvCxnSpPr>
        <p:spPr>
          <a:xfrm>
            <a:off x="1775864" y="5052573"/>
            <a:ext cx="763793" cy="0"/>
          </a:xfrm>
          <a:prstGeom prst="line">
            <a:avLst/>
          </a:prstGeom>
          <a:ln w="28575">
            <a:solidFill>
              <a:srgbClr val="00F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F9E6A95-3D27-DD4A-9A93-1FE1D78EFCF8}"/>
              </a:ext>
            </a:extLst>
          </p:cNvPr>
          <p:cNvCxnSpPr>
            <a:cxnSpLocks/>
          </p:cNvCxnSpPr>
          <p:nvPr/>
        </p:nvCxnSpPr>
        <p:spPr>
          <a:xfrm>
            <a:off x="1775864" y="5546268"/>
            <a:ext cx="333892" cy="0"/>
          </a:xfrm>
          <a:prstGeom prst="line">
            <a:avLst/>
          </a:prstGeom>
          <a:ln w="28575">
            <a:solidFill>
              <a:srgbClr val="00F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9DF74E09-2815-0A4C-A9E8-4D11197F56D1}"/>
              </a:ext>
            </a:extLst>
          </p:cNvPr>
          <p:cNvSpPr/>
          <p:nvPr/>
        </p:nvSpPr>
        <p:spPr>
          <a:xfrm>
            <a:off x="684609" y="5296112"/>
            <a:ext cx="1292412" cy="62902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7B02047-56D3-5548-8FB2-782275FEBF7B}"/>
              </a:ext>
            </a:extLst>
          </p:cNvPr>
          <p:cNvCxnSpPr>
            <a:cxnSpLocks/>
          </p:cNvCxnSpPr>
          <p:nvPr/>
        </p:nvCxnSpPr>
        <p:spPr>
          <a:xfrm>
            <a:off x="3839387" y="5052573"/>
            <a:ext cx="1851660" cy="0"/>
          </a:xfrm>
          <a:prstGeom prst="line">
            <a:avLst/>
          </a:prstGeom>
          <a:ln w="28575">
            <a:solidFill>
              <a:srgbClr val="00F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0CB8FA3-B4E6-EA4E-811C-300D8CCA56EE}"/>
              </a:ext>
            </a:extLst>
          </p:cNvPr>
          <p:cNvCxnSpPr>
            <a:cxnSpLocks/>
          </p:cNvCxnSpPr>
          <p:nvPr/>
        </p:nvCxnSpPr>
        <p:spPr>
          <a:xfrm flipV="1">
            <a:off x="2120008" y="5315688"/>
            <a:ext cx="0" cy="230580"/>
          </a:xfrm>
          <a:prstGeom prst="line">
            <a:avLst/>
          </a:prstGeom>
          <a:ln w="28575">
            <a:solidFill>
              <a:srgbClr val="00F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65CF076-1C4B-A54E-AEEC-24DD332BB632}"/>
              </a:ext>
            </a:extLst>
          </p:cNvPr>
          <p:cNvCxnSpPr>
            <a:cxnSpLocks/>
          </p:cNvCxnSpPr>
          <p:nvPr/>
        </p:nvCxnSpPr>
        <p:spPr>
          <a:xfrm>
            <a:off x="2111448" y="5329123"/>
            <a:ext cx="429901" cy="0"/>
          </a:xfrm>
          <a:prstGeom prst="line">
            <a:avLst/>
          </a:prstGeom>
          <a:ln w="28575">
            <a:solidFill>
              <a:srgbClr val="00F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38CAB7E-B337-BA4C-87B2-8C33002A21DE}"/>
              </a:ext>
            </a:extLst>
          </p:cNvPr>
          <p:cNvCxnSpPr>
            <a:cxnSpLocks/>
          </p:cNvCxnSpPr>
          <p:nvPr/>
        </p:nvCxnSpPr>
        <p:spPr>
          <a:xfrm flipV="1">
            <a:off x="2120008" y="5336830"/>
            <a:ext cx="0" cy="230580"/>
          </a:xfrm>
          <a:prstGeom prst="line">
            <a:avLst/>
          </a:prstGeom>
          <a:ln w="28575">
            <a:solidFill>
              <a:srgbClr val="00F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DF9385A-5A7D-714F-A875-1F27CCF1FADF}"/>
              </a:ext>
            </a:extLst>
          </p:cNvPr>
          <p:cNvCxnSpPr>
            <a:cxnSpLocks/>
          </p:cNvCxnSpPr>
          <p:nvPr/>
        </p:nvCxnSpPr>
        <p:spPr>
          <a:xfrm>
            <a:off x="5654748" y="4480037"/>
            <a:ext cx="388243" cy="0"/>
          </a:xfrm>
          <a:prstGeom prst="line">
            <a:avLst/>
          </a:prstGeom>
          <a:ln w="28575">
            <a:solidFill>
              <a:srgbClr val="00F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D499AB6-9A52-0247-A2FC-2C7DD49DC9D2}"/>
              </a:ext>
            </a:extLst>
          </p:cNvPr>
          <p:cNvCxnSpPr>
            <a:cxnSpLocks/>
          </p:cNvCxnSpPr>
          <p:nvPr/>
        </p:nvCxnSpPr>
        <p:spPr>
          <a:xfrm flipV="1">
            <a:off x="5691047" y="4480037"/>
            <a:ext cx="0" cy="593780"/>
          </a:xfrm>
          <a:prstGeom prst="line">
            <a:avLst/>
          </a:prstGeom>
          <a:ln w="28575">
            <a:solidFill>
              <a:srgbClr val="00F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4768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8422DA92-146F-1B42-97F0-562DF784C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6155"/>
            <a:ext cx="12192000" cy="5969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A4F24E0-3682-2545-AA74-90E4A3ACA367}"/>
              </a:ext>
            </a:extLst>
          </p:cNvPr>
          <p:cNvSpPr txBox="1"/>
          <p:nvPr/>
        </p:nvSpPr>
        <p:spPr>
          <a:xfrm>
            <a:off x="8657885" y="4064000"/>
            <a:ext cx="248029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000" dirty="0">
              <a:solidFill>
                <a:srgbClr val="002060"/>
              </a:solidFill>
              <a:latin typeface="+mj-lt"/>
            </a:endParaRP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AM: Envelope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FM: LFO - square (trill)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Key: Key1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VCO: Square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14C1DD8-24E0-F047-8069-D518A8F868A0}"/>
              </a:ext>
            </a:extLst>
          </p:cNvPr>
          <p:cNvSpPr txBox="1"/>
          <p:nvPr/>
        </p:nvSpPr>
        <p:spPr>
          <a:xfrm>
            <a:off x="1524000" y="6216833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002060"/>
                </a:solidFill>
              </a:rPr>
              <a:t>This combination varies the frequency of the notes abruptly.</a:t>
            </a:r>
          </a:p>
          <a:p>
            <a:endParaRPr lang="en-US" sz="2700" dirty="0">
              <a:solidFill>
                <a:srgbClr val="002060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42795F3-62A1-9B48-B670-EDF042C03D42}"/>
              </a:ext>
            </a:extLst>
          </p:cNvPr>
          <p:cNvCxnSpPr>
            <a:cxnSpLocks/>
          </p:cNvCxnSpPr>
          <p:nvPr/>
        </p:nvCxnSpPr>
        <p:spPr>
          <a:xfrm>
            <a:off x="3775202" y="5156605"/>
            <a:ext cx="1838520" cy="0"/>
          </a:xfrm>
          <a:prstGeom prst="line">
            <a:avLst/>
          </a:prstGeom>
          <a:ln w="28575">
            <a:solidFill>
              <a:srgbClr val="FF4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6E38409-39A8-1F48-B313-64A3303ACBB3}"/>
              </a:ext>
            </a:extLst>
          </p:cNvPr>
          <p:cNvCxnSpPr>
            <a:cxnSpLocks/>
          </p:cNvCxnSpPr>
          <p:nvPr/>
        </p:nvCxnSpPr>
        <p:spPr>
          <a:xfrm>
            <a:off x="1734735" y="5139672"/>
            <a:ext cx="771398" cy="0"/>
          </a:xfrm>
          <a:prstGeom prst="line">
            <a:avLst/>
          </a:prstGeom>
          <a:ln w="28575">
            <a:solidFill>
              <a:srgbClr val="FF4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C3E9700-7EED-B04B-A7C8-1184CB2BB30C}"/>
              </a:ext>
            </a:extLst>
          </p:cNvPr>
          <p:cNvCxnSpPr>
            <a:cxnSpLocks/>
          </p:cNvCxnSpPr>
          <p:nvPr/>
        </p:nvCxnSpPr>
        <p:spPr>
          <a:xfrm>
            <a:off x="1728385" y="5781022"/>
            <a:ext cx="357554" cy="0"/>
          </a:xfrm>
          <a:prstGeom prst="line">
            <a:avLst/>
          </a:prstGeom>
          <a:ln w="28575">
            <a:solidFill>
              <a:srgbClr val="FF4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68753AE-7533-5D42-9406-665A38AC99A1}"/>
              </a:ext>
            </a:extLst>
          </p:cNvPr>
          <p:cNvCxnSpPr>
            <a:cxnSpLocks/>
          </p:cNvCxnSpPr>
          <p:nvPr/>
        </p:nvCxnSpPr>
        <p:spPr>
          <a:xfrm>
            <a:off x="2070100" y="5431772"/>
            <a:ext cx="442383" cy="0"/>
          </a:xfrm>
          <a:prstGeom prst="line">
            <a:avLst/>
          </a:prstGeom>
          <a:ln w="28575">
            <a:solidFill>
              <a:srgbClr val="FF4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BF60A87-B038-664B-90F4-4BD87872F7CB}"/>
              </a:ext>
            </a:extLst>
          </p:cNvPr>
          <p:cNvCxnSpPr>
            <a:cxnSpLocks/>
          </p:cNvCxnSpPr>
          <p:nvPr/>
        </p:nvCxnSpPr>
        <p:spPr>
          <a:xfrm flipV="1">
            <a:off x="2085939" y="5420207"/>
            <a:ext cx="0" cy="360815"/>
          </a:xfrm>
          <a:prstGeom prst="line">
            <a:avLst/>
          </a:prstGeom>
          <a:ln w="28575">
            <a:solidFill>
              <a:srgbClr val="FF4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E4474121-3149-D848-A8D1-0D601DEF3E91}"/>
              </a:ext>
            </a:extLst>
          </p:cNvPr>
          <p:cNvSpPr/>
          <p:nvPr/>
        </p:nvSpPr>
        <p:spPr>
          <a:xfrm>
            <a:off x="684609" y="5380704"/>
            <a:ext cx="1292412" cy="629023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6E194673-5E52-D943-BF78-E81395C2286A}"/>
              </a:ext>
            </a:extLst>
          </p:cNvPr>
          <p:cNvCxnSpPr>
            <a:cxnSpLocks/>
          </p:cNvCxnSpPr>
          <p:nvPr/>
        </p:nvCxnSpPr>
        <p:spPr>
          <a:xfrm flipV="1">
            <a:off x="5613722" y="4582008"/>
            <a:ext cx="0" cy="574597"/>
          </a:xfrm>
          <a:prstGeom prst="line">
            <a:avLst/>
          </a:prstGeom>
          <a:ln w="28575">
            <a:solidFill>
              <a:srgbClr val="FF4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23A73476-F692-8D49-8D1D-BC3D5AE214AA}"/>
              </a:ext>
            </a:extLst>
          </p:cNvPr>
          <p:cNvCxnSpPr>
            <a:cxnSpLocks/>
          </p:cNvCxnSpPr>
          <p:nvPr/>
        </p:nvCxnSpPr>
        <p:spPr>
          <a:xfrm>
            <a:off x="5613722" y="4582008"/>
            <a:ext cx="335665" cy="0"/>
          </a:xfrm>
          <a:prstGeom prst="line">
            <a:avLst/>
          </a:prstGeom>
          <a:ln w="28575">
            <a:solidFill>
              <a:srgbClr val="FF4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30806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8869B-BD39-0948-B05B-D72494FC3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 descr="A screen shot of a person&#10;&#10;Description automatically generated">
            <a:extLst>
              <a:ext uri="{FF2B5EF4-FFF2-40B4-BE49-F238E27FC236}">
                <a16:creationId xmlns:a16="http://schemas.microsoft.com/office/drawing/2014/main" id="{4EDBBF2F-8B81-B448-BA14-3A7146F51B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473"/>
          <a:stretch/>
        </p:blipFill>
        <p:spPr>
          <a:xfrm>
            <a:off x="0" y="3400404"/>
            <a:ext cx="12192000" cy="2857603"/>
          </a:xfrm>
          <a:prstGeom prst="rect">
            <a:avLst/>
          </a:prstGeom>
        </p:spPr>
      </p:pic>
      <p:pic>
        <p:nvPicPr>
          <p:cNvPr id="5" name="Content Placeholder 4" descr="A screen shot of a social media post&#10;&#10;Description automatically generated">
            <a:extLst>
              <a:ext uri="{FF2B5EF4-FFF2-40B4-BE49-F238E27FC236}">
                <a16:creationId xmlns:a16="http://schemas.microsoft.com/office/drawing/2014/main" id="{D6B864DC-CA24-C44E-BCD1-44476F36DD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51814"/>
          <a:stretch/>
        </p:blipFill>
        <p:spPr>
          <a:xfrm>
            <a:off x="0" y="307933"/>
            <a:ext cx="12192000" cy="30924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67908CE-B6A2-254E-B076-9FF645743695}"/>
              </a:ext>
            </a:extLst>
          </p:cNvPr>
          <p:cNvSpPr/>
          <p:nvPr/>
        </p:nvSpPr>
        <p:spPr>
          <a:xfrm>
            <a:off x="2490054" y="5581401"/>
            <a:ext cx="1174134" cy="543184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4E5D16-11CC-8145-B829-F3C0BE3C4348}"/>
              </a:ext>
            </a:extLst>
          </p:cNvPr>
          <p:cNvSpPr txBox="1"/>
          <p:nvPr/>
        </p:nvSpPr>
        <p:spPr>
          <a:xfrm>
            <a:off x="8610502" y="4064000"/>
            <a:ext cx="257506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000" dirty="0">
              <a:solidFill>
                <a:srgbClr val="002060"/>
              </a:solidFill>
              <a:latin typeface="+mj-lt"/>
            </a:endParaRP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AM: Envelope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FM: LFO - sine (vibrato)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Key: Key1 + Key2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VCO: Summed Triangle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25D2EF-A91D-A344-83C5-DFB6DA54EA6F}"/>
              </a:ext>
            </a:extLst>
          </p:cNvPr>
          <p:cNvSpPr txBox="1"/>
          <p:nvPr/>
        </p:nvSpPr>
        <p:spPr>
          <a:xfrm>
            <a:off x="115748" y="6358812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2060"/>
                </a:solidFill>
              </a:rPr>
              <a:t>This combination varies the amplitude of the Key1 notes periodically while keeping the Key2 notes are untouched.</a:t>
            </a:r>
          </a:p>
          <a:p>
            <a:endParaRPr lang="en-US" sz="20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3220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8437CF28-2196-7A4E-BE77-25BBA97134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716683"/>
            <a:ext cx="12192000" cy="54246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20A208B-121B-534B-B0DA-EE4E99CDF516}"/>
              </a:ext>
            </a:extLst>
          </p:cNvPr>
          <p:cNvSpPr txBox="1"/>
          <p:nvPr/>
        </p:nvSpPr>
        <p:spPr>
          <a:xfrm>
            <a:off x="8545672" y="4064000"/>
            <a:ext cx="2704715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000" dirty="0">
              <a:solidFill>
                <a:srgbClr val="002060"/>
              </a:solidFill>
              <a:latin typeface="+mj-lt"/>
            </a:endParaRP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AM: LFO - sine (tremolo)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FM: LFO - square (trill)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Key: Key1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VCO: Triangle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99237F-D030-5443-B478-245560018CCA}"/>
              </a:ext>
            </a:extLst>
          </p:cNvPr>
          <p:cNvSpPr txBox="1"/>
          <p:nvPr/>
        </p:nvSpPr>
        <p:spPr>
          <a:xfrm>
            <a:off x="2514600" y="6141317"/>
            <a:ext cx="7162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002060"/>
                </a:solidFill>
              </a:rPr>
              <a:t>This combination produces a muffled siren sound.</a:t>
            </a:r>
          </a:p>
          <a:p>
            <a:endParaRPr lang="en-US" sz="2700" dirty="0">
              <a:solidFill>
                <a:srgbClr val="00206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9CC757-7584-4247-B10F-4D38D9804A51}"/>
              </a:ext>
            </a:extLst>
          </p:cNvPr>
          <p:cNvSpPr/>
          <p:nvPr/>
        </p:nvSpPr>
        <p:spPr>
          <a:xfrm>
            <a:off x="254000" y="4584700"/>
            <a:ext cx="952500" cy="952500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screen shot of a computer&#10;&#10;Description automatically generated">
            <a:extLst>
              <a:ext uri="{FF2B5EF4-FFF2-40B4-BE49-F238E27FC236}">
                <a16:creationId xmlns:a16="http://schemas.microsoft.com/office/drawing/2014/main" id="{422083D7-ACA0-A44E-8984-5875B9D3DBA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b="50425"/>
          <a:stretch/>
        </p:blipFill>
        <p:spPr>
          <a:xfrm>
            <a:off x="0" y="716683"/>
            <a:ext cx="12192000" cy="26892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A close up of a screen&#10;&#10;Description automatically generated">
            <a:extLst>
              <a:ext uri="{FF2B5EF4-FFF2-40B4-BE49-F238E27FC236}">
                <a16:creationId xmlns:a16="http://schemas.microsoft.com/office/drawing/2014/main" id="{4305706E-7A22-2D45-82CC-9400163FDD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0719" y="716683"/>
            <a:ext cx="5571281" cy="2689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1185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BD385-E142-7641-8F80-33A0B16E4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AAD96863-EB91-FE41-AF58-EB1F810212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4911"/>
          <a:stretch/>
        </p:blipFill>
        <p:spPr>
          <a:xfrm>
            <a:off x="0" y="3429000"/>
            <a:ext cx="12192000" cy="289371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9DB000B-D49F-E84F-A0A7-6C4194026D1E}"/>
              </a:ext>
            </a:extLst>
          </p:cNvPr>
          <p:cNvSpPr/>
          <p:nvPr/>
        </p:nvSpPr>
        <p:spPr>
          <a:xfrm>
            <a:off x="2149092" y="5695626"/>
            <a:ext cx="1012562" cy="490951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C1081D1-9E73-AA49-B7AA-B9DB3EA3CF46}"/>
              </a:ext>
            </a:extLst>
          </p:cNvPr>
          <p:cNvSpPr txBox="1"/>
          <p:nvPr/>
        </p:nvSpPr>
        <p:spPr>
          <a:xfrm>
            <a:off x="8630925" y="4064000"/>
            <a:ext cx="253421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000" dirty="0">
              <a:solidFill>
                <a:srgbClr val="002060"/>
              </a:solidFill>
              <a:latin typeface="+mj-lt"/>
            </a:endParaRP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AM: Envelope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FM: LFO - square (trill)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Key: Key1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VCO: Triangle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886DEF4-5CD5-774A-AB46-ABD6B7418C9A}"/>
              </a:ext>
            </a:extLst>
          </p:cNvPr>
          <p:cNvSpPr txBox="1"/>
          <p:nvPr/>
        </p:nvSpPr>
        <p:spPr>
          <a:xfrm>
            <a:off x="115748" y="6358812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002060"/>
                </a:solidFill>
              </a:rPr>
              <a:t>This combination produces a muffled siren sound with fading at the end of the note</a:t>
            </a:r>
          </a:p>
          <a:p>
            <a:endParaRPr lang="en-US" sz="2700" dirty="0">
              <a:solidFill>
                <a:srgbClr val="002060"/>
              </a:solidFill>
            </a:endParaRPr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5CC333E9-AC10-0142-8E64-EBF5B39059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2259"/>
          <a:stretch/>
        </p:blipFill>
        <p:spPr>
          <a:xfrm>
            <a:off x="0" y="365125"/>
            <a:ext cx="12192000" cy="30638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0735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C8A1F-B103-2E49-9B75-EE35A6DF7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a device&#10;&#10;Description automatically generated">
            <a:extLst>
              <a:ext uri="{FF2B5EF4-FFF2-40B4-BE49-F238E27FC236}">
                <a16:creationId xmlns:a16="http://schemas.microsoft.com/office/drawing/2014/main" id="{1B8660F1-1602-5141-83F7-7DD59B632A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365124"/>
            <a:ext cx="12242426" cy="5993688"/>
          </a:xfrm>
        </p:spPr>
      </p:pic>
      <p:pic>
        <p:nvPicPr>
          <p:cNvPr id="7" name="Picture 6" descr="A close up of a screen&#10;&#10;Description automatically generated">
            <a:extLst>
              <a:ext uri="{FF2B5EF4-FFF2-40B4-BE49-F238E27FC236}">
                <a16:creationId xmlns:a16="http://schemas.microsoft.com/office/drawing/2014/main" id="{7225F7BE-C8E8-B945-82A1-AB14E00E9A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526" y="365123"/>
            <a:ext cx="5918473" cy="30638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A6154CA-5970-2D4A-9986-532E37315ED3}"/>
              </a:ext>
            </a:extLst>
          </p:cNvPr>
          <p:cNvSpPr txBox="1"/>
          <p:nvPr/>
        </p:nvSpPr>
        <p:spPr>
          <a:xfrm>
            <a:off x="8520831" y="4064000"/>
            <a:ext cx="275440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000" dirty="0">
              <a:solidFill>
                <a:srgbClr val="002060"/>
              </a:solidFill>
              <a:latin typeface="+mj-lt"/>
            </a:endParaRP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AM: LFO – sine (tremolo)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Key: Key1</a:t>
            </a:r>
          </a:p>
          <a:p>
            <a:pPr algn="ctr"/>
            <a:r>
              <a:rPr lang="en-US" sz="2000" dirty="0">
                <a:solidFill>
                  <a:srgbClr val="002060"/>
                </a:solidFill>
                <a:latin typeface="+mj-lt"/>
              </a:rPr>
              <a:t>VCO: Triangle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5ABE57-D5FE-7F41-AE60-7CC83F964159}"/>
              </a:ext>
            </a:extLst>
          </p:cNvPr>
          <p:cNvSpPr txBox="1"/>
          <p:nvPr/>
        </p:nvSpPr>
        <p:spPr>
          <a:xfrm>
            <a:off x="1612466" y="6382833"/>
            <a:ext cx="90174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700" dirty="0">
                <a:solidFill>
                  <a:srgbClr val="002060"/>
                </a:solidFill>
              </a:rPr>
              <a:t>This combination varies the amplitude of the notes periodically.</a:t>
            </a:r>
          </a:p>
          <a:p>
            <a:endParaRPr lang="en-US" sz="2700" dirty="0">
              <a:solidFill>
                <a:srgbClr val="00206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BD0F11D-269A-964B-A32E-828EDBE3876C}"/>
              </a:ext>
            </a:extLst>
          </p:cNvPr>
          <p:cNvSpPr/>
          <p:nvPr/>
        </p:nvSpPr>
        <p:spPr>
          <a:xfrm>
            <a:off x="1512988" y="4064000"/>
            <a:ext cx="1061400" cy="620542"/>
          </a:xfrm>
          <a:prstGeom prst="rect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599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95FB74-5406-8F47-987A-B7E50E277EA4}"/>
              </a:ext>
            </a:extLst>
          </p:cNvPr>
          <p:cNvSpPr txBox="1"/>
          <p:nvPr/>
        </p:nvSpPr>
        <p:spPr>
          <a:xfrm>
            <a:off x="159026" y="0"/>
            <a:ext cx="3277857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2F92"/>
                </a:solidFill>
              </a:rPr>
              <a:t>Key1</a:t>
            </a:r>
            <a:endParaRPr lang="en-GB" dirty="0">
              <a:solidFill>
                <a:srgbClr val="FF2F92"/>
              </a:solidFill>
            </a:endParaRPr>
          </a:p>
          <a:p>
            <a:r>
              <a:rPr lang="en-US" dirty="0">
                <a:solidFill>
                  <a:srgbClr val="FF8AD8"/>
                </a:solidFill>
              </a:rPr>
              <a:t>Key2</a:t>
            </a:r>
            <a:endParaRPr lang="en-GB" dirty="0">
              <a:solidFill>
                <a:srgbClr val="FF8AD8"/>
              </a:solidFill>
            </a:endParaRPr>
          </a:p>
          <a:p>
            <a:r>
              <a:rPr lang="en-US" dirty="0">
                <a:solidFill>
                  <a:srgbClr val="FF2F92"/>
                </a:solidFill>
              </a:rPr>
              <a:t>Key1</a:t>
            </a:r>
            <a:r>
              <a:rPr lang="en-US" dirty="0"/>
              <a:t> + </a:t>
            </a:r>
            <a:r>
              <a:rPr lang="en-US" dirty="0">
                <a:solidFill>
                  <a:srgbClr val="FF8AD8"/>
                </a:solidFill>
              </a:rPr>
              <a:t>Key2</a:t>
            </a:r>
            <a:endParaRPr lang="en-GB" dirty="0">
              <a:solidFill>
                <a:srgbClr val="FF8AD8"/>
              </a:solidFill>
            </a:endParaRPr>
          </a:p>
          <a:p>
            <a:r>
              <a:rPr lang="en-US" dirty="0">
                <a:solidFill>
                  <a:srgbClr val="FF2F92"/>
                </a:solidFill>
              </a:rPr>
              <a:t>Key1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US" dirty="0">
                <a:solidFill>
                  <a:srgbClr val="FF8AD8"/>
                </a:solidFill>
              </a:rPr>
              <a:t>Key2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US" dirty="0">
                <a:solidFill>
                  <a:srgbClr val="FF2F92"/>
                </a:solidFill>
              </a:rPr>
              <a:t>Key1</a:t>
            </a:r>
            <a:r>
              <a:rPr lang="en-US" dirty="0"/>
              <a:t> + </a:t>
            </a:r>
            <a:r>
              <a:rPr lang="en-US" dirty="0">
                <a:solidFill>
                  <a:srgbClr val="FF8AD8"/>
                </a:solidFill>
              </a:rPr>
              <a:t>Key2</a:t>
            </a:r>
            <a:r>
              <a:rPr lang="en-US" dirty="0"/>
              <a:t> 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US" dirty="0">
                <a:solidFill>
                  <a:srgbClr val="FF2F92"/>
                </a:solidFill>
              </a:rPr>
              <a:t>Key1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US" dirty="0">
                <a:solidFill>
                  <a:srgbClr val="FF8AD8"/>
                </a:solidFill>
              </a:rPr>
              <a:t>Key2</a:t>
            </a:r>
            <a:r>
              <a:rPr lang="en-US" dirty="0"/>
              <a:t> 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US" dirty="0">
                <a:solidFill>
                  <a:srgbClr val="FF2F92"/>
                </a:solidFill>
              </a:rPr>
              <a:t>Key1 </a:t>
            </a:r>
            <a:r>
              <a:rPr lang="en-US" dirty="0"/>
              <a:t>+ </a:t>
            </a:r>
            <a:r>
              <a:rPr lang="en-US" dirty="0">
                <a:solidFill>
                  <a:srgbClr val="FF8AD8"/>
                </a:solidFill>
              </a:rPr>
              <a:t>Key2</a:t>
            </a:r>
            <a:r>
              <a:rPr lang="en-US" dirty="0"/>
              <a:t> 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US" dirty="0">
                <a:solidFill>
                  <a:srgbClr val="FF2F92"/>
                </a:solidFill>
              </a:rPr>
              <a:t>Key1</a:t>
            </a:r>
            <a:r>
              <a:rPr lang="en-US" dirty="0"/>
              <a:t> 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US" dirty="0">
                <a:solidFill>
                  <a:srgbClr val="FF8AD8"/>
                </a:solidFill>
              </a:rPr>
              <a:t>Key2</a:t>
            </a:r>
            <a:r>
              <a:rPr lang="en-US" dirty="0"/>
              <a:t> 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US" dirty="0">
                <a:solidFill>
                  <a:srgbClr val="FF2F92"/>
                </a:solidFill>
              </a:rPr>
              <a:t>Key1 </a:t>
            </a:r>
            <a:r>
              <a:rPr lang="en-US" dirty="0"/>
              <a:t>+ </a:t>
            </a:r>
            <a:r>
              <a:rPr lang="en-US" dirty="0">
                <a:solidFill>
                  <a:srgbClr val="FF8AD8"/>
                </a:solidFill>
              </a:rPr>
              <a:t>Key2</a:t>
            </a:r>
            <a:r>
              <a:rPr lang="en-US" dirty="0"/>
              <a:t> 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009051"/>
                </a:solidFill>
              </a:rPr>
              <a:t>LFO1 (sine)</a:t>
            </a: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</a:t>
            </a:r>
          </a:p>
          <a:p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8EFA00"/>
                </a:solidFill>
              </a:rPr>
              <a:t>LFO2 (sine)</a:t>
            </a:r>
          </a:p>
          <a:p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92D050"/>
                </a:solidFill>
              </a:rPr>
              <a:t>LFO2 (square)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8EFA00"/>
                </a:solidFill>
              </a:rPr>
              <a:t>LFO2 (sine)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8EFA00"/>
                </a:solidFill>
              </a:rPr>
              <a:t>LFO2 (sine)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7B98F5-C074-B34B-BD4E-E367D26A2A2D}"/>
              </a:ext>
            </a:extLst>
          </p:cNvPr>
          <p:cNvSpPr txBox="1"/>
          <p:nvPr/>
        </p:nvSpPr>
        <p:spPr>
          <a:xfrm>
            <a:off x="3668248" y="0"/>
            <a:ext cx="4505739" cy="70173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8EFA00"/>
                </a:solidFill>
              </a:rPr>
              <a:t>LFO2 (sine)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92D050"/>
                </a:solidFill>
              </a:rPr>
              <a:t>LFO2 (square)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9051"/>
                </a:solidFill>
              </a:rPr>
              <a:t>LFO1 (sine)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8EFA00"/>
                </a:solidFill>
              </a:rPr>
              <a:t>LFO2 (sine)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92D050"/>
                </a:solidFill>
              </a:rPr>
              <a:t>LFO2 (square)</a:t>
            </a: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8EFA00"/>
                </a:solidFill>
              </a:rPr>
              <a:t>LFO2 (sine)</a:t>
            </a:r>
            <a:r>
              <a:rPr lang="en-US" dirty="0">
                <a:solidFill>
                  <a:srgbClr val="8EFA00"/>
                </a:solidFill>
              </a:rPr>
              <a:t>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92D050"/>
                </a:solidFill>
              </a:rPr>
              <a:t>LFO2 (square)</a:t>
            </a:r>
            <a:r>
              <a:rPr lang="en-US" dirty="0">
                <a:solidFill>
                  <a:srgbClr val="92D050"/>
                </a:solidFill>
              </a:rPr>
              <a:t>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</a:t>
            </a:r>
            <a:r>
              <a:rPr lang="en-GB" dirty="0">
                <a:solidFill>
                  <a:srgbClr val="8EFA00"/>
                </a:solidFill>
              </a:rPr>
              <a:t> LFO2 (sine)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8EFA00"/>
                </a:solidFill>
              </a:rPr>
              <a:t>LFO2 (sine)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  <a:r>
              <a:rPr lang="en-GB" dirty="0"/>
              <a:t>+ </a:t>
            </a:r>
            <a:r>
              <a:rPr lang="en-GB" dirty="0">
                <a:solidFill>
                  <a:srgbClr val="8EFA00"/>
                </a:solidFill>
              </a:rPr>
              <a:t>LFO2 (sine)</a:t>
            </a: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  <a:r>
              <a:rPr lang="en-GB" dirty="0"/>
              <a:t>+ </a:t>
            </a:r>
            <a:r>
              <a:rPr lang="en-GB" dirty="0">
                <a:solidFill>
                  <a:srgbClr val="8EFA00"/>
                </a:solidFill>
              </a:rPr>
              <a:t>LFO2 (sine)</a:t>
            </a: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</a:t>
            </a:r>
          </a:p>
          <a:p>
            <a:endParaRPr lang="en-GB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350A15-2CE5-0148-9CB9-6373521A297B}"/>
              </a:ext>
            </a:extLst>
          </p:cNvPr>
          <p:cNvSpPr txBox="1"/>
          <p:nvPr/>
        </p:nvSpPr>
        <p:spPr>
          <a:xfrm>
            <a:off x="8173987" y="0"/>
            <a:ext cx="3059940" cy="72943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8EFA00"/>
                </a:solidFill>
              </a:rPr>
              <a:t>LFO2 (sine)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8EFA00"/>
                </a:solidFill>
              </a:rPr>
              <a:t>LFO2 (sine) </a:t>
            </a:r>
            <a:r>
              <a:rPr lang="en-GB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 </a:t>
            </a:r>
            <a:r>
              <a:rPr lang="en-US" dirty="0"/>
              <a:t>+ </a:t>
            </a:r>
            <a:r>
              <a:rPr lang="en-GB" dirty="0">
                <a:solidFill>
                  <a:srgbClr val="0432FF"/>
                </a:solidFill>
              </a:rPr>
              <a:t>Envelope</a:t>
            </a: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8EFA00"/>
                </a:solidFill>
              </a:rPr>
              <a:t>LFO2 (sine) 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8EFA00"/>
                </a:solidFill>
              </a:rPr>
              <a:t>LFO2 (sine)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 </a:t>
            </a:r>
            <a:r>
              <a:rPr lang="en-US" dirty="0"/>
              <a:t>+ </a:t>
            </a:r>
            <a:r>
              <a:rPr lang="en-US" dirty="0">
                <a:solidFill>
                  <a:srgbClr val="76D6FF"/>
                </a:solidFill>
              </a:rPr>
              <a:t>LFO (sine)</a:t>
            </a:r>
            <a:endParaRPr lang="en-GB" dirty="0">
              <a:solidFill>
                <a:srgbClr val="76D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</a:t>
            </a:r>
            <a:r>
              <a:rPr lang="en-GB" dirty="0">
                <a:solidFill>
                  <a:srgbClr val="FF8AD8"/>
                </a:solidFill>
              </a:rPr>
              <a:t> Key2 </a:t>
            </a:r>
            <a:r>
              <a:rPr lang="en-GB" dirty="0"/>
              <a:t>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8EFA00"/>
                </a:solidFill>
              </a:rPr>
              <a:t>LFO2 (sine)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</a:t>
            </a:r>
            <a:r>
              <a:rPr lang="en-GB" dirty="0"/>
              <a:t> + </a:t>
            </a:r>
            <a:r>
              <a:rPr lang="en-GB" dirty="0">
                <a:solidFill>
                  <a:srgbClr val="FF8AD8"/>
                </a:solidFill>
              </a:rPr>
              <a:t>Key2 </a:t>
            </a:r>
            <a:r>
              <a:rPr lang="en-GB" dirty="0"/>
              <a:t>+ </a:t>
            </a:r>
            <a:r>
              <a:rPr lang="en-GB" dirty="0">
                <a:solidFill>
                  <a:srgbClr val="009051"/>
                </a:solidFill>
              </a:rPr>
              <a:t>LFO1 (sine)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8EFA00"/>
                </a:solidFill>
              </a:rPr>
              <a:t>LFO2 (sine)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r>
              <a:rPr lang="en-GB" dirty="0">
                <a:solidFill>
                  <a:srgbClr val="FF2F92"/>
                </a:solidFill>
              </a:rPr>
              <a:t>Key1 </a:t>
            </a:r>
            <a:r>
              <a:rPr lang="en-GB" dirty="0"/>
              <a:t>+ </a:t>
            </a:r>
            <a:r>
              <a:rPr lang="en-GB" dirty="0">
                <a:solidFill>
                  <a:srgbClr val="FF8AD8"/>
                </a:solidFill>
              </a:rPr>
              <a:t>Key2</a:t>
            </a:r>
            <a:r>
              <a:rPr lang="en-GB" dirty="0"/>
              <a:t> + </a:t>
            </a:r>
            <a:r>
              <a:rPr lang="en-GB" dirty="0">
                <a:solidFill>
                  <a:srgbClr val="00FA00"/>
                </a:solidFill>
              </a:rPr>
              <a:t>LFO1 (square) </a:t>
            </a:r>
          </a:p>
          <a:p>
            <a:r>
              <a:rPr lang="en-GB" dirty="0"/>
              <a:t>+ </a:t>
            </a:r>
            <a:r>
              <a:rPr lang="en-GB" dirty="0">
                <a:solidFill>
                  <a:srgbClr val="92D050"/>
                </a:solidFill>
              </a:rPr>
              <a:t>LFO2 (square) </a:t>
            </a:r>
            <a:r>
              <a:rPr lang="en-US" dirty="0"/>
              <a:t>+ </a:t>
            </a:r>
            <a:r>
              <a:rPr lang="en-US" dirty="0">
                <a:solidFill>
                  <a:srgbClr val="0096FF"/>
                </a:solidFill>
              </a:rPr>
              <a:t>LFO (square)</a:t>
            </a:r>
            <a:endParaRPr lang="en-GB" dirty="0">
              <a:solidFill>
                <a:srgbClr val="0096FF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C3E7F00-53EC-E34F-9A2F-2CE8F105F07E}"/>
              </a:ext>
            </a:extLst>
          </p:cNvPr>
          <p:cNvSpPr txBox="1"/>
          <p:nvPr/>
        </p:nvSpPr>
        <p:spPr>
          <a:xfrm rot="16200000">
            <a:off x="9181477" y="3244334"/>
            <a:ext cx="4852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Pink – Keys 	Green – FM	 Blue - AM</a:t>
            </a:r>
          </a:p>
        </p:txBody>
      </p:sp>
    </p:spTree>
    <p:extLst>
      <p:ext uri="{BB962C8B-B14F-4D97-AF65-F5344CB8AC3E}">
        <p14:creationId xmlns:p14="http://schemas.microsoft.com/office/powerpoint/2010/main" val="276502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</TotalTime>
  <Words>822</Words>
  <Application>Microsoft Macintosh PowerPoint</Application>
  <PresentationFormat>Widescreen</PresentationFormat>
  <Paragraphs>108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Uygun, Selin</dc:creator>
  <cp:lastModifiedBy>Uygun, Selin</cp:lastModifiedBy>
  <cp:revision>27</cp:revision>
  <dcterms:created xsi:type="dcterms:W3CDTF">2020-06-11T17:58:00Z</dcterms:created>
  <dcterms:modified xsi:type="dcterms:W3CDTF">2020-06-12T19:31:17Z</dcterms:modified>
</cp:coreProperties>
</file>

<file path=docProps/thumbnail.jpeg>
</file>